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60" r:id="rId2"/>
    <p:sldId id="291" r:id="rId3"/>
    <p:sldId id="292" r:id="rId4"/>
    <p:sldId id="293" r:id="rId5"/>
    <p:sldId id="305" r:id="rId6"/>
    <p:sldId id="284" r:id="rId7"/>
    <p:sldId id="306" r:id="rId8"/>
    <p:sldId id="307" r:id="rId9"/>
    <p:sldId id="308" r:id="rId10"/>
    <p:sldId id="262" r:id="rId11"/>
    <p:sldId id="266" r:id="rId12"/>
    <p:sldId id="267" r:id="rId13"/>
    <p:sldId id="268" r:id="rId14"/>
    <p:sldId id="309" r:id="rId15"/>
    <p:sldId id="311" r:id="rId16"/>
    <p:sldId id="289" r:id="rId17"/>
    <p:sldId id="310" r:id="rId18"/>
    <p:sldId id="264" r:id="rId19"/>
    <p:sldId id="270" r:id="rId20"/>
    <p:sldId id="271" r:id="rId21"/>
    <p:sldId id="272" r:id="rId22"/>
    <p:sldId id="265" r:id="rId23"/>
    <p:sldId id="273" r:id="rId24"/>
    <p:sldId id="276" r:id="rId25"/>
    <p:sldId id="274" r:id="rId26"/>
    <p:sldId id="277" r:id="rId27"/>
    <p:sldId id="275" r:id="rId28"/>
    <p:sldId id="278" r:id="rId29"/>
    <p:sldId id="281" r:id="rId30"/>
    <p:sldId id="280" r:id="rId31"/>
    <p:sldId id="285" r:id="rId32"/>
    <p:sldId id="286" r:id="rId33"/>
    <p:sldId id="312" r:id="rId34"/>
    <p:sldId id="290" r:id="rId35"/>
    <p:sldId id="304" r:id="rId36"/>
    <p:sldId id="303" r:id="rId37"/>
    <p:sldId id="296" r:id="rId38"/>
    <p:sldId id="295" r:id="rId39"/>
    <p:sldId id="299" r:id="rId40"/>
    <p:sldId id="298" r:id="rId41"/>
    <p:sldId id="300" r:id="rId42"/>
    <p:sldId id="301" r:id="rId43"/>
    <p:sldId id="30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Genetik Algoritma" id="{5A687FAC-3BE1-4B8B-947B-D9453928AD2F}">
          <p14:sldIdLst>
            <p14:sldId id="260"/>
            <p14:sldId id="291"/>
            <p14:sldId id="292"/>
            <p14:sldId id="293"/>
            <p14:sldId id="305"/>
            <p14:sldId id="284"/>
            <p14:sldId id="306"/>
            <p14:sldId id="307"/>
            <p14:sldId id="308"/>
          </p14:sldIdLst>
        </p14:section>
        <p14:section name="3.Karınca Koloni Sistemi" id="{221C0754-0CA7-4176-ABB6-7DABC2652AF4}">
          <p14:sldIdLst>
            <p14:sldId id="262"/>
            <p14:sldId id="266"/>
            <p14:sldId id="267"/>
            <p14:sldId id="268"/>
            <p14:sldId id="309"/>
            <p14:sldId id="311"/>
            <p14:sldId id="289"/>
            <p14:sldId id="310"/>
          </p14:sldIdLst>
        </p14:section>
        <p14:section name="4.Yapay Arı Koloni" id="{845ACF20-2C10-4097-AB8E-4245BABBE5A4}">
          <p14:sldIdLst>
            <p14:sldId id="264"/>
            <p14:sldId id="270"/>
            <p14:sldId id="271"/>
            <p14:sldId id="272"/>
            <p14:sldId id="265"/>
            <p14:sldId id="273"/>
            <p14:sldId id="276"/>
            <p14:sldId id="274"/>
            <p14:sldId id="277"/>
            <p14:sldId id="275"/>
            <p14:sldId id="278"/>
            <p14:sldId id="281"/>
            <p14:sldId id="280"/>
            <p14:sldId id="285"/>
            <p14:sldId id="286"/>
            <p14:sldId id="312"/>
            <p14:sldId id="290"/>
            <p14:sldId id="304"/>
            <p14:sldId id="303"/>
          </p14:sldIdLst>
        </p14:section>
        <p14:section name="5.Çok Amaçlı Optimizasyon" id="{E6697E3C-3B43-46EF-B482-CB3CD96A5363}">
          <p14:sldIdLst>
            <p14:sldId id="296"/>
            <p14:sldId id="295"/>
            <p14:sldId id="299"/>
            <p14:sldId id="298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5101" autoAdjust="0"/>
  </p:normalViewPr>
  <p:slideViewPr>
    <p:cSldViewPr snapToGrid="0">
      <p:cViewPr varScale="1">
        <p:scale>
          <a:sx n="81" d="100"/>
          <a:sy n="81" d="100"/>
        </p:scale>
        <p:origin x="13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2FC4-0842-4594-8FC4-6FD2CBEA4628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471F2-44F4-4C39-BD69-F590BC3309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7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682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1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57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814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138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08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949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3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09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70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704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D4C60-DD4C-4E24-A6D4-7B8FCA17BCAB}" type="datetimeFigureOut">
              <a:rPr lang="tr-TR" smtClean="0"/>
              <a:t>8.02.2022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165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İNSANLAR GİBİ ÇALIŞAN VE TEPKİ VEREN SİSTEM: YAPAY ZEKA - Son Dakika  Haberleri">
            <a:extLst>
              <a:ext uri="{FF2B5EF4-FFF2-40B4-BE49-F238E27FC236}">
                <a16:creationId xmlns:a16="http://schemas.microsoft.com/office/drawing/2014/main" id="{F09DA0F4-6A2B-40C5-AC4B-0A9A27B8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640683" cy="2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tr-TR" sz="135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298122" y="1979641"/>
            <a:ext cx="8319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OPTİMAZİSYON TEKNİKLERİ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24845" y="3102031"/>
            <a:ext cx="749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 2.Genetik Algoritma</a:t>
            </a:r>
          </a:p>
        </p:txBody>
      </p:sp>
    </p:spTree>
    <p:extLst>
      <p:ext uri="{BB962C8B-B14F-4D97-AF65-F5344CB8AC3E}">
        <p14:creationId xmlns:p14="http://schemas.microsoft.com/office/powerpoint/2010/main" val="124210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İNSANLAR GİBİ ÇALIŞAN VE TEPKİ VEREN SİSTEM: YAPAY ZEKA - Son Dakika  Haberleri">
            <a:extLst>
              <a:ext uri="{FF2B5EF4-FFF2-40B4-BE49-F238E27FC236}">
                <a16:creationId xmlns:a16="http://schemas.microsoft.com/office/drawing/2014/main" id="{F09DA0F4-6A2B-40C5-AC4B-0A9A27B8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640683" cy="2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tr-TR" sz="135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298122" y="1979641"/>
            <a:ext cx="8319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OPTİMAZİSYON TEKNİKLERİ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24845" y="3102031"/>
            <a:ext cx="749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 3.Karınca Koloni Sistemi</a:t>
            </a:r>
          </a:p>
        </p:txBody>
      </p:sp>
    </p:spTree>
    <p:extLst>
      <p:ext uri="{BB962C8B-B14F-4D97-AF65-F5344CB8AC3E}">
        <p14:creationId xmlns:p14="http://schemas.microsoft.com/office/powerpoint/2010/main" val="387400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7E2109E-3DEB-45B8-9112-DC18DD95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5" y="651955"/>
            <a:ext cx="8265389" cy="246596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F58F859-B350-4207-84FD-C3E3E4E9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69" y="3740085"/>
            <a:ext cx="3857775" cy="14540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0748370-2631-4E64-A71D-2AADE7017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71" y="3740085"/>
            <a:ext cx="3795513" cy="23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00CE890F-3BC2-4F79-A84B-A1030ED5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347662"/>
            <a:ext cx="3219450" cy="61626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C98E06E9-85C2-4E1D-BD51-7B2C2DB41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107" y="1709736"/>
            <a:ext cx="3381375" cy="343852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14A58EF-A009-4B1A-99EE-873390DD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06" y="2355635"/>
            <a:ext cx="647700" cy="11239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1483D62-8A43-44AF-A5FA-DF18BFDE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065" y="3806057"/>
            <a:ext cx="147658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9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DC82BA4-1C3C-4302-AF80-754DB13B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85" y="3744780"/>
            <a:ext cx="1790950" cy="78115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7F89C7-0446-4CCC-8E4F-2875DDD7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5" y="820972"/>
            <a:ext cx="2476500" cy="4000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7E3DE9-1B49-42DB-AD25-041FC2A6F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264" y="335584"/>
            <a:ext cx="3171825" cy="301942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8CF7548-A5FE-4C3C-873E-8FA8FE554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5" y="1394283"/>
            <a:ext cx="3752850" cy="154305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B41E0F2-E9F3-4950-AEFA-9C624423CC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85" y="4484453"/>
            <a:ext cx="5619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2F86C1E-3EE3-4FF1-BC49-21D027BB68B3}"/>
              </a:ext>
            </a:extLst>
          </p:cNvPr>
          <p:cNvSpPr txBox="1"/>
          <p:nvPr/>
        </p:nvSpPr>
        <p:spPr>
          <a:xfrm>
            <a:off x="286535" y="220429"/>
            <a:ext cx="5641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350" dirty="0" err="1"/>
              <a:t>KKO’de</a:t>
            </a:r>
            <a:r>
              <a:rPr lang="tr-TR" sz="1350" dirty="0"/>
              <a:t> geçiş stratejisinde </a:t>
            </a:r>
            <a:r>
              <a:rPr lang="tr-TR" sz="1350" dirty="0" err="1"/>
              <a:t>feromon</a:t>
            </a:r>
            <a:r>
              <a:rPr lang="tr-TR" sz="1350" dirty="0"/>
              <a:t> seviyesinin göreceli önemini belirleyen parametre ?</a:t>
            </a:r>
          </a:p>
          <a:p>
            <a:r>
              <a:rPr lang="tr-TR" sz="1350" dirty="0">
                <a:highlight>
                  <a:srgbClr val="FF0000"/>
                </a:highlight>
              </a:rPr>
              <a:t>Alfa</a:t>
            </a:r>
          </a:p>
          <a:p>
            <a:endParaRPr lang="tr-TR" sz="1350" dirty="0">
              <a:highlight>
                <a:srgbClr val="C0C0C0"/>
              </a:highlight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 err="1"/>
              <a:t>KKO’de</a:t>
            </a:r>
            <a:r>
              <a:rPr lang="tr-TR" sz="1350" dirty="0"/>
              <a:t> geçiş stratejisinde mesafenin göreceli önemini belirleyen parametre ?</a:t>
            </a:r>
          </a:p>
          <a:p>
            <a:r>
              <a:rPr lang="tr-TR" sz="1350" dirty="0">
                <a:highlight>
                  <a:srgbClr val="FF0000"/>
                </a:highlight>
              </a:rPr>
              <a:t>Beta</a:t>
            </a:r>
            <a:endParaRPr lang="tr-TR" sz="1350" dirty="0">
              <a:highlight>
                <a:srgbClr val="800000"/>
              </a:highlight>
            </a:endParaRPr>
          </a:p>
          <a:p>
            <a:endParaRPr lang="tr-TR" sz="1350" dirty="0">
              <a:highlight>
                <a:srgbClr val="FF0000"/>
              </a:highlight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BCB67A-4036-43FB-9822-5BFE4158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11" y="2026298"/>
            <a:ext cx="4107656" cy="147875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BE808E3-C761-4A7F-9170-F7817B2ED071}"/>
              </a:ext>
            </a:extLst>
          </p:cNvPr>
          <p:cNvSpPr txBox="1"/>
          <p:nvPr/>
        </p:nvSpPr>
        <p:spPr>
          <a:xfrm>
            <a:off x="2625695" y="3500744"/>
            <a:ext cx="3969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1’ yakın olması sömürü yeteneğini arttırırken, 0’a yakın olması keşif yeteneğini arttırır.</a:t>
            </a:r>
          </a:p>
        </p:txBody>
      </p:sp>
      <p:sp>
        <p:nvSpPr>
          <p:cNvPr id="7" name="Ok: Sağ 6">
            <a:extLst>
              <a:ext uri="{FF2B5EF4-FFF2-40B4-BE49-F238E27FC236}">
                <a16:creationId xmlns:a16="http://schemas.microsoft.com/office/drawing/2014/main" id="{B124957F-3F37-4655-856E-97A864F17371}"/>
              </a:ext>
            </a:extLst>
          </p:cNvPr>
          <p:cNvSpPr/>
          <p:nvPr/>
        </p:nvSpPr>
        <p:spPr>
          <a:xfrm>
            <a:off x="2385311" y="3564371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C233F33-A235-4747-BC3D-22DC73E8091C}"/>
              </a:ext>
            </a:extLst>
          </p:cNvPr>
          <p:cNvSpPr txBox="1"/>
          <p:nvPr/>
        </p:nvSpPr>
        <p:spPr>
          <a:xfrm>
            <a:off x="324912" y="4531689"/>
            <a:ext cx="8589145" cy="22086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Karınca Koloni Sisteminde en başarılı karıncanın, turundaki 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miktarı biraz daha artırılmaktadır. Bu işlemi tanımlayan adım hangisidir?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A)Yerel </a:t>
            </a:r>
            <a:r>
              <a:rPr lang="tr-TR" sz="1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güncellemesi </a:t>
            </a:r>
            <a:endParaRPr lang="tr-T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B)Optimal 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güncellemesi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C)Ayrıcalıklı 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güncellemesi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D)Global </a:t>
            </a:r>
            <a:r>
              <a:rPr lang="tr-TR" sz="1400" dirty="0" err="1">
                <a:solidFill>
                  <a:srgbClr val="000000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güncellemesi </a:t>
            </a:r>
            <a:endParaRPr lang="tr-TR" sz="1400" dirty="0">
              <a:effectLst/>
              <a:highlight>
                <a:srgbClr val="FF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E)Özel 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güncellemesi </a:t>
            </a:r>
          </a:p>
        </p:txBody>
      </p:sp>
    </p:spTree>
    <p:extLst>
      <p:ext uri="{BB962C8B-B14F-4D97-AF65-F5344CB8AC3E}">
        <p14:creationId xmlns:p14="http://schemas.microsoft.com/office/powerpoint/2010/main" val="373968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518B8E5-EE06-4108-AC96-631DFD5CC9EA}"/>
              </a:ext>
            </a:extLst>
          </p:cNvPr>
          <p:cNvSpPr txBox="1"/>
          <p:nvPr/>
        </p:nvSpPr>
        <p:spPr>
          <a:xfrm>
            <a:off x="1660910" y="137251"/>
            <a:ext cx="5579798" cy="1645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Karınca Koloni Sisteminde kaç tür 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feromon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güncelleme işlemi uygulanır?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E)5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71CF44-80E4-4867-AF56-C0674D3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10" y="2007619"/>
            <a:ext cx="5732499" cy="195068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67A6A1F-EA50-4661-BA0A-FCC7E75E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53" y="4183602"/>
            <a:ext cx="6079694" cy="24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5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tablo içeren bir resim&#10;&#10;Açıklama otomatik olarak oluşturuldu">
            <a:extLst>
              <a:ext uri="{FF2B5EF4-FFF2-40B4-BE49-F238E27FC236}">
                <a16:creationId xmlns:a16="http://schemas.microsoft.com/office/drawing/2014/main" id="{BEEB0638-CDC5-4A0A-870A-A08D16AB1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24" y="1106497"/>
            <a:ext cx="7075503" cy="200134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B89219C-537E-4340-BC2E-6862EA3E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17"/>
          <a:stretch/>
        </p:blipFill>
        <p:spPr>
          <a:xfrm>
            <a:off x="1123025" y="3429000"/>
            <a:ext cx="7075502" cy="19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9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D15241-683C-4D92-AB62-5D5182B5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11" y="683579"/>
            <a:ext cx="6710978" cy="251661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3588DC0-8B50-4308-8AC5-1BC77EC3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24" y="3338004"/>
            <a:ext cx="7499552" cy="22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İNSANLAR GİBİ ÇALIŞAN VE TEPKİ VEREN SİSTEM: YAPAY ZEKA - Son Dakika  Haberleri">
            <a:extLst>
              <a:ext uri="{FF2B5EF4-FFF2-40B4-BE49-F238E27FC236}">
                <a16:creationId xmlns:a16="http://schemas.microsoft.com/office/drawing/2014/main" id="{F09DA0F4-6A2B-40C5-AC4B-0A9A27B8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640683" cy="2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tr-TR" sz="135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298122" y="1979641"/>
            <a:ext cx="8319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OPTİMAZİSYON TEKNİKLERİ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24845" y="3102031"/>
            <a:ext cx="7494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 4.Yapay Arı Koloni</a:t>
            </a:r>
          </a:p>
        </p:txBody>
      </p:sp>
    </p:spTree>
    <p:extLst>
      <p:ext uri="{BB962C8B-B14F-4D97-AF65-F5344CB8AC3E}">
        <p14:creationId xmlns:p14="http://schemas.microsoft.com/office/powerpoint/2010/main" val="4132978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50849597-31CD-42BB-B3E0-B1D2D42307C7}"/>
              </a:ext>
            </a:extLst>
          </p:cNvPr>
          <p:cNvSpPr txBox="1"/>
          <p:nvPr/>
        </p:nvSpPr>
        <p:spPr>
          <a:xfrm>
            <a:off x="386756" y="5486844"/>
            <a:ext cx="8178799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 err="1">
                <a:ea typeface="+mj-ea"/>
                <a:cs typeface="+mj-cs"/>
              </a:rPr>
              <a:t>Şekli</a:t>
            </a:r>
            <a:r>
              <a:rPr lang="en-US" kern="1200" dirty="0">
                <a:ea typeface="+mj-ea"/>
                <a:cs typeface="+mj-cs"/>
              </a:rPr>
              <a:t> 8’e ne </a:t>
            </a:r>
            <a:r>
              <a:rPr lang="en-US" kern="1200" dirty="0" err="1">
                <a:ea typeface="+mj-ea"/>
                <a:cs typeface="+mj-cs"/>
              </a:rPr>
              <a:t>kadar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yakın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ve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titreşim</a:t>
            </a:r>
            <a:r>
              <a:rPr lang="en-US" kern="1200" dirty="0">
                <a:ea typeface="+mj-ea"/>
                <a:cs typeface="+mj-cs"/>
              </a:rPr>
              <a:t> ne </a:t>
            </a:r>
            <a:r>
              <a:rPr lang="en-US" kern="1200" dirty="0" err="1">
                <a:ea typeface="+mj-ea"/>
                <a:cs typeface="+mj-cs"/>
              </a:rPr>
              <a:t>kadar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fazla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ise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kaynak</a:t>
            </a:r>
            <a:r>
              <a:rPr lang="en-US" kern="1200" dirty="0">
                <a:ea typeface="+mj-ea"/>
                <a:cs typeface="+mj-cs"/>
              </a:rPr>
              <a:t> o </a:t>
            </a:r>
            <a:r>
              <a:rPr lang="en-US" kern="1200" dirty="0" err="1">
                <a:ea typeface="+mj-ea"/>
                <a:cs typeface="+mj-cs"/>
              </a:rPr>
              <a:t>kadar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yakındır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fakat</a:t>
            </a:r>
            <a:r>
              <a:rPr lang="en-US" kern="1200" dirty="0">
                <a:ea typeface="+mj-ea"/>
                <a:cs typeface="+mj-cs"/>
              </a:rPr>
              <a:t> tam </a:t>
            </a:r>
            <a:r>
              <a:rPr lang="en-US" kern="1200" dirty="0" err="1">
                <a:ea typeface="+mj-ea"/>
                <a:cs typeface="+mj-cs"/>
              </a:rPr>
              <a:t>tersi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ise</a:t>
            </a:r>
            <a:r>
              <a:rPr lang="en-US" kern="1200" dirty="0">
                <a:ea typeface="+mj-ea"/>
                <a:cs typeface="+mj-cs"/>
              </a:rPr>
              <a:t> </a:t>
            </a:r>
            <a:r>
              <a:rPr lang="en-US" kern="1200" dirty="0" err="1">
                <a:ea typeface="+mj-ea"/>
                <a:cs typeface="+mj-cs"/>
              </a:rPr>
              <a:t>uzaktır</a:t>
            </a:r>
            <a:r>
              <a:rPr lang="en-US" kern="1200" dirty="0">
                <a:ea typeface="+mj-ea"/>
                <a:cs typeface="+mj-cs"/>
              </a:rPr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B691E3E-32E5-45F3-8D4D-21AB2A9C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6" y="1210367"/>
            <a:ext cx="8178799" cy="419163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BDB6392-9EC1-46AC-A2F0-6F905A0EC305}"/>
              </a:ext>
            </a:extLst>
          </p:cNvPr>
          <p:cNvSpPr txBox="1"/>
          <p:nvPr/>
        </p:nvSpPr>
        <p:spPr>
          <a:xfrm>
            <a:off x="386755" y="202195"/>
            <a:ext cx="8370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Bu konu dahil işlediğimiz algoritmalar ayrık yapılı optimizasyon problemleridir fakat yapay arı koloni algoritması aslında nümerik optimizasyon problemidir</a:t>
            </a:r>
          </a:p>
        </p:txBody>
      </p:sp>
    </p:spTree>
    <p:extLst>
      <p:ext uri="{BB962C8B-B14F-4D97-AF65-F5344CB8AC3E}">
        <p14:creationId xmlns:p14="http://schemas.microsoft.com/office/powerpoint/2010/main" val="33789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F248328-38F4-4DD5-BB0A-CC1969A4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726"/>
            <a:ext cx="9144000" cy="56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8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53CA7AD-5D1A-4FE4-96AE-F94CCF2F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094"/>
            <a:ext cx="9144000" cy="46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1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64C6D40-25D9-49BF-B8BF-62B26DB2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34"/>
            <a:ext cx="9144000" cy="50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E630621-1B04-40F1-845C-FCE114DC0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835"/>
            <a:ext cx="9144000" cy="510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3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8D9AB3A-2C62-4DC6-8F35-298F334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166"/>
            <a:ext cx="9144000" cy="50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A5AD0E-94E4-4006-BB5C-F9F597499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396"/>
            <a:ext cx="9144000" cy="51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47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AA9B32-E124-4571-B96D-9D958F81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894"/>
            <a:ext cx="9144000" cy="50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5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95B419-C42A-4F1A-9924-18B52B6A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433"/>
            <a:ext cx="9144000" cy="51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9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FA9E9A-69DF-4F26-B8BC-40FFBC76B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68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91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BCE6DCD-3624-4DBE-9893-EEB4C937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2" y="1621410"/>
            <a:ext cx="4245547" cy="338034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35A1E6F-07E1-48E0-90EB-B0FC626B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930" y="2152587"/>
            <a:ext cx="4245546" cy="211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2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9A04F3-FB5E-496E-AA4C-B11398DF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724025"/>
            <a:ext cx="60007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7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DE9C2AB-9869-4FE9-A985-10B352DF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7" y="929866"/>
            <a:ext cx="8591550" cy="29432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7BDF8D6-EC95-4738-836E-3BDAB253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71" y="4685338"/>
            <a:ext cx="2247900" cy="790575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DD52EF61-7073-4091-B771-57E5BB60E883}"/>
              </a:ext>
            </a:extLst>
          </p:cNvPr>
          <p:cNvSpPr txBox="1"/>
          <p:nvPr/>
        </p:nvSpPr>
        <p:spPr>
          <a:xfrm>
            <a:off x="290071" y="4446047"/>
            <a:ext cx="655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UNTIL işlemi nereye kadar devam edeceğine dair üç yöntem var.</a:t>
            </a:r>
          </a:p>
        </p:txBody>
      </p:sp>
    </p:spTree>
    <p:extLst>
      <p:ext uri="{BB962C8B-B14F-4D97-AF65-F5344CB8AC3E}">
        <p14:creationId xmlns:p14="http://schemas.microsoft.com/office/powerpoint/2010/main" val="1467450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7DBB8AB-DFCD-454F-B351-694E8522AD1C}"/>
              </a:ext>
            </a:extLst>
          </p:cNvPr>
          <p:cNvSpPr txBox="1"/>
          <p:nvPr/>
        </p:nvSpPr>
        <p:spPr>
          <a:xfrm>
            <a:off x="113122" y="5628027"/>
            <a:ext cx="8738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Kendinden daha iyi sonuç elde edemediyse başarısızlık sonucunu 1 arttırırız. Daha iyi sonuç elde ederse 0 olur.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1.besin kaynağında komşuluğunda yeni çözüm bulmaya çalıştık fakat kötü sonuç bulduk. Bu yüzden 1.besin kaynağın başarısızlık sayacını 1 arttırdık.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611B82D-A156-4F0D-A87F-44CFE501FE62}"/>
              </a:ext>
            </a:extLst>
          </p:cNvPr>
          <p:cNvSpPr txBox="1"/>
          <p:nvPr/>
        </p:nvSpPr>
        <p:spPr>
          <a:xfrm>
            <a:off x="113121" y="59454"/>
            <a:ext cx="9030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Kaynak sayısı kadar çözüm oluştururuz.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Kaynak sayımız 5 olduğundan her bir besin kaynağına 1 işçi ve 1 gözcü gitmek üzere toplam 10 arı vardır.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A6EF49C-C523-4391-B612-DCD8DF2C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892990"/>
            <a:ext cx="53625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2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9519EAD-032E-4E37-809F-9F7C2A30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23" y="2440190"/>
            <a:ext cx="4143375" cy="167878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CC90B81-991A-4297-B078-8758F414FDE7}"/>
              </a:ext>
            </a:extLst>
          </p:cNvPr>
          <p:cNvSpPr txBox="1"/>
          <p:nvPr/>
        </p:nvSpPr>
        <p:spPr>
          <a:xfrm>
            <a:off x="2545526" y="4118971"/>
            <a:ext cx="49041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Arama sürecinde işçi ari ile gözcü arı kaşif arı gibi davranabileceğinden tam sayı belirleyemeyiz.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9A23703-C1A2-4F83-876B-C7193B0B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95865"/>
            <a:ext cx="5057775" cy="2000250"/>
          </a:xfrm>
          <a:prstGeom prst="rect">
            <a:avLst/>
          </a:prstGeom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4E7391D4-E163-4C05-9EC0-DFFE699B76EF}"/>
              </a:ext>
            </a:extLst>
          </p:cNvPr>
          <p:cNvSpPr/>
          <p:nvPr/>
        </p:nvSpPr>
        <p:spPr>
          <a:xfrm>
            <a:off x="2350923" y="4195633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b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66921C0-98DC-4564-B823-71770181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24" y="4980757"/>
            <a:ext cx="3764756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0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C3FC4B-C016-4A93-A447-221C1521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53" y="261470"/>
            <a:ext cx="4157663" cy="14073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3DEA884-5AE1-41E3-9A14-C294FF138697}"/>
              </a:ext>
            </a:extLst>
          </p:cNvPr>
          <p:cNvSpPr txBox="1"/>
          <p:nvPr/>
        </p:nvSpPr>
        <p:spPr>
          <a:xfrm>
            <a:off x="2305553" y="1726296"/>
            <a:ext cx="43198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İşçi ve gözcü arılar da yerel aramayı etkilerler.</a:t>
            </a:r>
          </a:p>
        </p:txBody>
      </p:sp>
      <p:sp>
        <p:nvSpPr>
          <p:cNvPr id="5" name="Ok: Sağ 4">
            <a:extLst>
              <a:ext uri="{FF2B5EF4-FFF2-40B4-BE49-F238E27FC236}">
                <a16:creationId xmlns:a16="http://schemas.microsoft.com/office/drawing/2014/main" id="{72CB44C8-C072-4633-BFCE-F34E64588A13}"/>
              </a:ext>
            </a:extLst>
          </p:cNvPr>
          <p:cNvSpPr/>
          <p:nvPr/>
        </p:nvSpPr>
        <p:spPr>
          <a:xfrm>
            <a:off x="2110950" y="1793483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b="1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62E7FF8-09FC-40BA-81F2-53A895E1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51" y="2374806"/>
            <a:ext cx="3757613" cy="153590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F199394-2E91-461B-BB1F-116922BB7950}"/>
              </a:ext>
            </a:extLst>
          </p:cNvPr>
          <p:cNvSpPr txBox="1"/>
          <p:nvPr/>
        </p:nvSpPr>
        <p:spPr>
          <a:xfrm>
            <a:off x="264110" y="4483194"/>
            <a:ext cx="8615779" cy="1978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7-Yapay Arı Koloni Algoritmasında gözcü arıların, kaynak seçiminde kullanılan yöntem hangisidir?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A)Seçim yöntemi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B)Sıralama yöntemi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C)Rulet tekerleği yöntemi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D)Turnuva yöntemi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E)Aktarmalı seçim yöntemi</a:t>
            </a:r>
          </a:p>
        </p:txBody>
      </p:sp>
      <p:sp>
        <p:nvSpPr>
          <p:cNvPr id="9" name="Ok: Sağ 8">
            <a:extLst>
              <a:ext uri="{FF2B5EF4-FFF2-40B4-BE49-F238E27FC236}">
                <a16:creationId xmlns:a16="http://schemas.microsoft.com/office/drawing/2014/main" id="{775C6C18-10B0-482D-91A7-173A6238223A}"/>
              </a:ext>
            </a:extLst>
          </p:cNvPr>
          <p:cNvSpPr/>
          <p:nvPr/>
        </p:nvSpPr>
        <p:spPr>
          <a:xfrm>
            <a:off x="2110949" y="3923295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b="1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538CFBB5-62FC-4B5C-9043-4B5131498337}"/>
              </a:ext>
            </a:extLst>
          </p:cNvPr>
          <p:cNvSpPr txBox="1"/>
          <p:nvPr/>
        </p:nvSpPr>
        <p:spPr>
          <a:xfrm>
            <a:off x="2305552" y="3839125"/>
            <a:ext cx="43198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Limit ve besin olmak üzere toplam iki parametre vardır.</a:t>
            </a:r>
          </a:p>
        </p:txBody>
      </p:sp>
    </p:spTree>
    <p:extLst>
      <p:ext uri="{BB962C8B-B14F-4D97-AF65-F5344CB8AC3E}">
        <p14:creationId xmlns:p14="http://schemas.microsoft.com/office/powerpoint/2010/main" val="4038187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E8B44DF-3BA8-477D-8E64-C83D2972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35" y="213065"/>
            <a:ext cx="6942489" cy="25285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D93060F-5786-4444-AC08-BF6374C88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7" y="3035797"/>
            <a:ext cx="7892376" cy="2427579"/>
          </a:xfrm>
          <a:prstGeom prst="rect">
            <a:avLst/>
          </a:prstGeom>
        </p:spPr>
      </p:pic>
      <p:sp>
        <p:nvSpPr>
          <p:cNvPr id="9" name="Ok: Sağ 8">
            <a:extLst>
              <a:ext uri="{FF2B5EF4-FFF2-40B4-BE49-F238E27FC236}">
                <a16:creationId xmlns:a16="http://schemas.microsoft.com/office/drawing/2014/main" id="{23B4BE2D-1106-4DF1-882D-4467A42D24CF}"/>
              </a:ext>
            </a:extLst>
          </p:cNvPr>
          <p:cNvSpPr/>
          <p:nvPr/>
        </p:nvSpPr>
        <p:spPr>
          <a:xfrm>
            <a:off x="941233" y="5591886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 b="1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3543142-1D03-4E16-8FE3-21A1DB37F8D2}"/>
              </a:ext>
            </a:extLst>
          </p:cNvPr>
          <p:cNvSpPr txBox="1"/>
          <p:nvPr/>
        </p:nvSpPr>
        <p:spPr>
          <a:xfrm>
            <a:off x="1135835" y="5524699"/>
            <a:ext cx="750213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Görevli arı bulunduğu bölgede başarısızlık sayacını limite eşitlediğinde çözümü bırakıp yeni çözümler aramak için kaşif arı haline gelir. Bu sebeple sorunun cevabı limit parametresinin değerinin azalması kaşif arı sayısını arttırır.</a:t>
            </a:r>
          </a:p>
        </p:txBody>
      </p:sp>
    </p:spTree>
    <p:extLst>
      <p:ext uri="{BB962C8B-B14F-4D97-AF65-F5344CB8AC3E}">
        <p14:creationId xmlns:p14="http://schemas.microsoft.com/office/powerpoint/2010/main" val="2784649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B94FE76-AEA5-40AB-A45D-001F9A38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9" y="3563839"/>
            <a:ext cx="7030326" cy="186336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94B9DD6-2B7A-4D06-8B79-F16F38018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37" y="970961"/>
            <a:ext cx="7030326" cy="21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0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3EEB872-DE4B-4DCC-AACE-98792626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35" y="3835137"/>
            <a:ext cx="7030325" cy="273085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EBE89F-1BCF-47B2-B025-EDE407A8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35" y="292008"/>
            <a:ext cx="7030326" cy="33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5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364A113-E9C7-450B-BA97-80244655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77" y="581218"/>
            <a:ext cx="4208256" cy="12431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5A21778-ED6A-48CE-8D50-AAF3B82FDCAD}"/>
              </a:ext>
            </a:extLst>
          </p:cNvPr>
          <p:cNvSpPr txBox="1"/>
          <p:nvPr/>
        </p:nvSpPr>
        <p:spPr>
          <a:xfrm>
            <a:off x="1401059" y="1916209"/>
            <a:ext cx="61722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/>
              <a:t>İşçi 1’in FTVAL değeri 19,24’ten 15,41’ e düşmesi daha iyi değer üretti anlamına gelir.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/>
              <a:t>Bu durumda işçi arı eski kaynağı silip, bu yeni kaynağı yerine koyar ve başarısızlık sayacını sıfırlar.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/>
              <a:t>Aksi durum olsaydı ilk kaynağa gitmeye devam eder ve başarısızlık sayacını 1 arttırırdı.</a:t>
            </a:r>
          </a:p>
        </p:txBody>
      </p:sp>
    </p:spTree>
    <p:extLst>
      <p:ext uri="{BB962C8B-B14F-4D97-AF65-F5344CB8AC3E}">
        <p14:creationId xmlns:p14="http://schemas.microsoft.com/office/powerpoint/2010/main" val="132928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İNSANLAR GİBİ ÇALIŞAN VE TEPKİ VEREN SİSTEM: YAPAY ZEKA - Son Dakika  Haberleri">
            <a:extLst>
              <a:ext uri="{FF2B5EF4-FFF2-40B4-BE49-F238E27FC236}">
                <a16:creationId xmlns:a16="http://schemas.microsoft.com/office/drawing/2014/main" id="{F09DA0F4-6A2B-40C5-AC4B-0A9A27B8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640683" cy="26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tr-TR" sz="135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298122" y="1979641"/>
            <a:ext cx="8319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OPTİMAZİSYON TEKNİKLERİ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129618" y="3076904"/>
            <a:ext cx="88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 5.Çok Amaçlı Optimizasyon</a:t>
            </a:r>
          </a:p>
        </p:txBody>
      </p:sp>
    </p:spTree>
    <p:extLst>
      <p:ext uri="{BB962C8B-B14F-4D97-AF65-F5344CB8AC3E}">
        <p14:creationId xmlns:p14="http://schemas.microsoft.com/office/powerpoint/2010/main" val="308721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F2B4C7F-0D09-40F2-9477-6B1AA0AB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2" y="975970"/>
            <a:ext cx="631595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20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C9C5DD-AF66-40D4-804B-8CF445F3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841" y="184475"/>
            <a:ext cx="3834733" cy="281257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91EE94E-2E25-47BB-A229-48CDAB63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5" y="3239379"/>
            <a:ext cx="3834733" cy="283835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9405F21-0D6C-4DC7-A331-8BDF2F8D1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88" b="15750"/>
          <a:stretch/>
        </p:blipFill>
        <p:spPr>
          <a:xfrm>
            <a:off x="652426" y="184475"/>
            <a:ext cx="3834733" cy="286441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6243682-009A-4D7B-ACEC-1F3CFA7C9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046" y="3265165"/>
            <a:ext cx="3817529" cy="2812573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F4C8D727-0F63-4345-8C62-1A7C9DC268EA}"/>
              </a:ext>
            </a:extLst>
          </p:cNvPr>
          <p:cNvSpPr txBox="1"/>
          <p:nvPr/>
        </p:nvSpPr>
        <p:spPr>
          <a:xfrm>
            <a:off x="452486" y="6268230"/>
            <a:ext cx="642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Noktanın altındaki alandaki noktalar domino edilebilir.</a:t>
            </a:r>
          </a:p>
        </p:txBody>
      </p:sp>
    </p:spTree>
    <p:extLst>
      <p:ext uri="{BB962C8B-B14F-4D97-AF65-F5344CB8AC3E}">
        <p14:creationId xmlns:p14="http://schemas.microsoft.com/office/powerpoint/2010/main" val="128304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08E867-DD80-4841-9DA1-D27E500AA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2" y="2138182"/>
            <a:ext cx="764011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08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733B38D-E5F2-4E67-8E09-6FC31736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11" y="779527"/>
            <a:ext cx="5772150" cy="467677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FEB95D21-CC61-4D37-8EDE-A2DA4791CD14}"/>
              </a:ext>
            </a:extLst>
          </p:cNvPr>
          <p:cNvSpPr txBox="1"/>
          <p:nvPr/>
        </p:nvSpPr>
        <p:spPr>
          <a:xfrm>
            <a:off x="565608" y="5755307"/>
            <a:ext cx="6429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İdeal </a:t>
            </a:r>
            <a:r>
              <a:rPr lang="tr-TR" dirty="0" err="1"/>
              <a:t>point</a:t>
            </a:r>
            <a:r>
              <a:rPr lang="tr-TR" dirty="0"/>
              <a:t>, </a:t>
            </a:r>
            <a:r>
              <a:rPr lang="tr-TR" dirty="0" err="1"/>
              <a:t>pareto</a:t>
            </a:r>
            <a:r>
              <a:rPr lang="tr-TR" dirty="0"/>
              <a:t> çözüm kümesinden bir nokta olur.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En çok </a:t>
            </a:r>
            <a:r>
              <a:rPr lang="tr-TR" dirty="0" err="1"/>
              <a:t>domine</a:t>
            </a:r>
            <a:r>
              <a:rPr lang="tr-TR" dirty="0"/>
              <a:t> edebilecek alana sahip ideal </a:t>
            </a:r>
            <a:r>
              <a:rPr lang="tr-TR" dirty="0" err="1"/>
              <a:t>point</a:t>
            </a:r>
            <a:r>
              <a:rPr lang="tr-TR" dirty="0"/>
              <a:t> 4 numaralıdır.</a:t>
            </a:r>
          </a:p>
        </p:txBody>
      </p:sp>
    </p:spTree>
    <p:extLst>
      <p:ext uri="{BB962C8B-B14F-4D97-AF65-F5344CB8AC3E}">
        <p14:creationId xmlns:p14="http://schemas.microsoft.com/office/powerpoint/2010/main" val="3151186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B6A401-5A6D-4C5B-AC11-9C49A260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0" y="1008431"/>
            <a:ext cx="7411484" cy="41058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E25143B-E398-47DB-A088-C273BF96FF30}"/>
              </a:ext>
            </a:extLst>
          </p:cNvPr>
          <p:cNvSpPr txBox="1"/>
          <p:nvPr/>
        </p:nvSpPr>
        <p:spPr>
          <a:xfrm>
            <a:off x="537329" y="5664903"/>
            <a:ext cx="752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Noktanın altını doldurduğumuz kırmızı bölge noktanın baskıladığı bölgedir.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İdeal </a:t>
            </a:r>
            <a:r>
              <a:rPr lang="tr-TR" dirty="0" err="1"/>
              <a:t>point</a:t>
            </a:r>
            <a:r>
              <a:rPr lang="tr-TR" dirty="0"/>
              <a:t> en çok alana sahip noktadır.</a:t>
            </a:r>
          </a:p>
        </p:txBody>
      </p:sp>
    </p:spTree>
    <p:extLst>
      <p:ext uri="{BB962C8B-B14F-4D97-AF65-F5344CB8AC3E}">
        <p14:creationId xmlns:p14="http://schemas.microsoft.com/office/powerpoint/2010/main" val="2236902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D3016A2-4346-4788-86FC-A9DD5917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" r="1153"/>
          <a:stretch/>
        </p:blipFill>
        <p:spPr>
          <a:xfrm>
            <a:off x="443059" y="1008667"/>
            <a:ext cx="8257881" cy="389302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149B451-86A7-4F73-9052-129C9B97ED60}"/>
              </a:ext>
            </a:extLst>
          </p:cNvPr>
          <p:cNvSpPr txBox="1"/>
          <p:nvPr/>
        </p:nvSpPr>
        <p:spPr>
          <a:xfrm>
            <a:off x="707010" y="5206623"/>
            <a:ext cx="744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Max</a:t>
            </a:r>
            <a:r>
              <a:rPr lang="tr-TR" dirty="0"/>
              <a:t> için kaplandığı alan hangisi daha fazla ise o algoritma daha başarılıdır.</a:t>
            </a:r>
          </a:p>
        </p:txBody>
      </p:sp>
    </p:spTree>
    <p:extLst>
      <p:ext uri="{BB962C8B-B14F-4D97-AF65-F5344CB8AC3E}">
        <p14:creationId xmlns:p14="http://schemas.microsoft.com/office/powerpoint/2010/main" val="1890554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D8F0A0E-6BE9-484F-A0B6-724AE882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89" y="980388"/>
            <a:ext cx="8423033" cy="393296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E993BE6-8C61-44C2-8C2B-287E4C9E5BF6}"/>
              </a:ext>
            </a:extLst>
          </p:cNvPr>
          <p:cNvSpPr txBox="1"/>
          <p:nvPr/>
        </p:nvSpPr>
        <p:spPr>
          <a:xfrm>
            <a:off x="735290" y="5187769"/>
            <a:ext cx="744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Min</a:t>
            </a:r>
            <a:r>
              <a:rPr lang="tr-TR" dirty="0"/>
              <a:t> için referans noktalarından alan oluşturuyoruz. Burada B algoritması A algoritmasından daha başarılıdır.</a:t>
            </a:r>
          </a:p>
        </p:txBody>
      </p:sp>
    </p:spTree>
    <p:extLst>
      <p:ext uri="{BB962C8B-B14F-4D97-AF65-F5344CB8AC3E}">
        <p14:creationId xmlns:p14="http://schemas.microsoft.com/office/powerpoint/2010/main" val="398842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2F86C1E-3EE3-4FF1-BC49-21D027BB68B3}"/>
              </a:ext>
            </a:extLst>
          </p:cNvPr>
          <p:cNvSpPr txBox="1"/>
          <p:nvPr/>
        </p:nvSpPr>
        <p:spPr>
          <a:xfrm>
            <a:off x="230729" y="258658"/>
            <a:ext cx="56419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/>
              <a:t>Genetik algoritmada </a:t>
            </a:r>
            <a:r>
              <a:rPr lang="tr-TR" sz="1350" dirty="0" err="1"/>
              <a:t>local</a:t>
            </a:r>
            <a:r>
              <a:rPr lang="tr-TR" sz="1350" dirty="0"/>
              <a:t> (yerel) arama için kullanılan operatör ? </a:t>
            </a:r>
          </a:p>
          <a:p>
            <a:r>
              <a:rPr lang="tr-TR" sz="1350" dirty="0">
                <a:highlight>
                  <a:srgbClr val="FF0000"/>
                </a:highlight>
              </a:rPr>
              <a:t>Çaprazlama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tr-TR" sz="1350" dirty="0">
              <a:highlight>
                <a:srgbClr val="FF0000"/>
              </a:highlight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tr-TR" sz="1350" dirty="0"/>
              <a:t>Genetik algoritmanın keşif yeteneğini etkileyen operatör ?</a:t>
            </a:r>
          </a:p>
          <a:p>
            <a:r>
              <a:rPr lang="tr-TR" sz="1350" dirty="0" err="1">
                <a:highlight>
                  <a:srgbClr val="FF0000"/>
                </a:highlight>
              </a:rPr>
              <a:t>Mutosyon</a:t>
            </a:r>
            <a:endParaRPr lang="tr-TR" sz="1350" dirty="0">
              <a:highlight>
                <a:srgbClr val="FF0000"/>
              </a:highlight>
            </a:endParaRPr>
          </a:p>
          <a:p>
            <a:endParaRPr lang="tr-TR" sz="1350" dirty="0">
              <a:highlight>
                <a:srgbClr val="FF0000"/>
              </a:highlight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5CA5395-8F82-4CAE-A4B6-9FE433C9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17" y="2187682"/>
            <a:ext cx="4079081" cy="140731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155E357-0E12-470B-BE83-A36EAC10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58" y="4185197"/>
            <a:ext cx="3886200" cy="18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0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802478A3-7C2A-4F6C-A897-26D50958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87" y="2416196"/>
            <a:ext cx="4321969" cy="15001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ED299E3-065D-41FB-A491-4CE2A8CF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425" y="331056"/>
            <a:ext cx="4707731" cy="17787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5122E03-F61C-4CD3-852D-FC7FD0506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75" y="4359796"/>
            <a:ext cx="5817959" cy="2167148"/>
          </a:xfrm>
          <a:prstGeom prst="rect">
            <a:avLst/>
          </a:prstGeom>
        </p:spPr>
      </p:pic>
      <p:sp>
        <p:nvSpPr>
          <p:cNvPr id="8" name="Ok: Sağ 7">
            <a:extLst>
              <a:ext uri="{FF2B5EF4-FFF2-40B4-BE49-F238E27FC236}">
                <a16:creationId xmlns:a16="http://schemas.microsoft.com/office/drawing/2014/main" id="{0A92E458-D2E5-41E4-B818-33DDC82D6ABD}"/>
              </a:ext>
            </a:extLst>
          </p:cNvPr>
          <p:cNvSpPr/>
          <p:nvPr/>
        </p:nvSpPr>
        <p:spPr>
          <a:xfrm>
            <a:off x="3477665" y="5786433"/>
            <a:ext cx="217510" cy="193345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D74F038-C7C6-459B-BA9B-B95262F804A6}"/>
              </a:ext>
            </a:extLst>
          </p:cNvPr>
          <p:cNvSpPr txBox="1"/>
          <p:nvPr/>
        </p:nvSpPr>
        <p:spPr>
          <a:xfrm>
            <a:off x="3695175" y="5707609"/>
            <a:ext cx="367825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Besin kaynağımız Genetik algoritmadaki </a:t>
            </a:r>
            <a:r>
              <a:rPr lang="tr-TR" sz="1350" dirty="0" err="1"/>
              <a:t>kromzondur</a:t>
            </a:r>
            <a:r>
              <a:rPr lang="tr-TR" sz="1350" dirty="0"/>
              <a:t>. Bu sebeple gen olmadığından cevap </a:t>
            </a:r>
            <a:r>
              <a:rPr lang="tr-TR" sz="1350" dirty="0" err="1"/>
              <a:t>hiçbiridir</a:t>
            </a:r>
            <a:r>
              <a:rPr lang="tr-TR" sz="13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024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2AABCEF-D9AB-41CB-AB4A-9566581F9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51" y="141098"/>
            <a:ext cx="4986338" cy="1857375"/>
          </a:xfrm>
          <a:prstGeom prst="rect">
            <a:avLst/>
          </a:prstGeom>
        </p:spPr>
      </p:pic>
      <p:sp>
        <p:nvSpPr>
          <p:cNvPr id="5" name="Ok: Sağ 4">
            <a:extLst>
              <a:ext uri="{FF2B5EF4-FFF2-40B4-BE49-F238E27FC236}">
                <a16:creationId xmlns:a16="http://schemas.microsoft.com/office/drawing/2014/main" id="{94EE8BFD-B835-47EB-A336-AFA554CBEA64}"/>
              </a:ext>
            </a:extLst>
          </p:cNvPr>
          <p:cNvSpPr/>
          <p:nvPr/>
        </p:nvSpPr>
        <p:spPr>
          <a:xfrm>
            <a:off x="3573303" y="1294478"/>
            <a:ext cx="194603" cy="165708"/>
          </a:xfrm>
          <a:prstGeom prst="rightArrow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35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37486198-6E54-4876-997F-3EB3697784EA}"/>
              </a:ext>
            </a:extLst>
          </p:cNvPr>
          <p:cNvSpPr txBox="1"/>
          <p:nvPr/>
        </p:nvSpPr>
        <p:spPr>
          <a:xfrm>
            <a:off x="3787725" y="1218584"/>
            <a:ext cx="308256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350" dirty="0"/>
              <a:t>Besin kaynağımız Genetik algoritmadaki </a:t>
            </a:r>
            <a:r>
              <a:rPr lang="tr-TR" sz="1350" dirty="0" err="1"/>
              <a:t>kromzondur</a:t>
            </a:r>
            <a:r>
              <a:rPr lang="tr-TR" sz="1350" dirty="0"/>
              <a:t>. Bu sebeple gen olmadığından cevap </a:t>
            </a:r>
            <a:r>
              <a:rPr lang="tr-TR" sz="1350" dirty="0" err="1"/>
              <a:t>hiçbiridir</a:t>
            </a:r>
            <a:r>
              <a:rPr lang="tr-TR" sz="1350" dirty="0"/>
              <a:t>.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05995C38-6AD7-4935-B36B-F3F3151C6291}"/>
              </a:ext>
            </a:extLst>
          </p:cNvPr>
          <p:cNvSpPr txBox="1"/>
          <p:nvPr/>
        </p:nvSpPr>
        <p:spPr>
          <a:xfrm>
            <a:off x="391047" y="2242614"/>
            <a:ext cx="8278766" cy="2023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Genetik Algoritmada, çaprazlama ve mutasyon operatörleriyle, popülasyona yeni çözümler eklenmekteyken, bir sonraki çevrimde çözüm sayısı azaltılmaktadır. Bu amaç için kullanılan adım hangisidir?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A)Klonlama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B)Gen </a:t>
            </a:r>
            <a:r>
              <a:rPr lang="tr-TR" sz="13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bozunması</a:t>
            </a:r>
            <a:endParaRPr lang="tr-TR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C)Doğal seleksiyon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</a:t>
            </a:r>
            <a:r>
              <a:rPr lang="tr-TR" sz="13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Pandemi</a:t>
            </a:r>
            <a:endParaRPr lang="tr-TR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tr-TR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E)Ölüm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5E9AB79-5DA3-488C-9FE2-0DC4040B33DB}"/>
              </a:ext>
            </a:extLst>
          </p:cNvPr>
          <p:cNvSpPr txBox="1"/>
          <p:nvPr/>
        </p:nvSpPr>
        <p:spPr>
          <a:xfrm>
            <a:off x="391047" y="4574437"/>
            <a:ext cx="8278766" cy="1978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GenetikAlgoritmada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etkin bir yerel arama için kullanılan parametre hangisidir?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A)Mutasyon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B)Çaprazlama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C)Klonlama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</a:t>
            </a:r>
            <a:r>
              <a:rPr lang="tr-TR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Doğalseleksiyon</a:t>
            </a: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E)Kromozom </a:t>
            </a:r>
          </a:p>
        </p:txBody>
      </p:sp>
    </p:spTree>
    <p:extLst>
      <p:ext uri="{BB962C8B-B14F-4D97-AF65-F5344CB8AC3E}">
        <p14:creationId xmlns:p14="http://schemas.microsoft.com/office/powerpoint/2010/main" val="123435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>
            <a:extLst>
              <a:ext uri="{FF2B5EF4-FFF2-40B4-BE49-F238E27FC236}">
                <a16:creationId xmlns:a16="http://schemas.microsoft.com/office/drawing/2014/main" id="{01E1B8B5-73B5-4F23-BDB6-DDC959F76FA4}"/>
              </a:ext>
            </a:extLst>
          </p:cNvPr>
          <p:cNvSpPr txBox="1"/>
          <p:nvPr/>
        </p:nvSpPr>
        <p:spPr>
          <a:xfrm>
            <a:off x="403933" y="269073"/>
            <a:ext cx="6280952" cy="19781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Genetik Algoritmada kullanılan parametreler hangileridir?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A)Popülasyon/Çaprazlama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B)Popülasyon/Çaprazlama/Mutasyon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C)Popülasyon/Kromozom/Gen/Rulet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D)Kromozom/Gen/Çaprazlama/Mutasyon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E)Çaprazlama/Mutasyon</a:t>
            </a:r>
          </a:p>
        </p:txBody>
      </p:sp>
      <p:pic>
        <p:nvPicPr>
          <p:cNvPr id="6" name="Resim 5" descr="metin, makbuz, belge içeren bir resim&#10;&#10;Açıklama otomatik olarak oluşturuldu">
            <a:extLst>
              <a:ext uri="{FF2B5EF4-FFF2-40B4-BE49-F238E27FC236}">
                <a16:creationId xmlns:a16="http://schemas.microsoft.com/office/drawing/2014/main" id="{1C800363-82F3-4C70-9DDA-B29BFE283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91" y="2410732"/>
            <a:ext cx="3679619" cy="22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2E327F9B-4E0D-4EFE-B0E8-8F514C1AD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32" y="4793269"/>
            <a:ext cx="6841933" cy="1975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5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makbuz, belge içeren bir resim&#10;&#10;Açıklama otomatik olarak oluşturuldu">
            <a:extLst>
              <a:ext uri="{FF2B5EF4-FFF2-40B4-BE49-F238E27FC236}">
                <a16:creationId xmlns:a16="http://schemas.microsoft.com/office/drawing/2014/main" id="{BB495E1C-73C5-471B-850A-4B463A31F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33" y="835573"/>
            <a:ext cx="5117533" cy="237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F495E279-34E1-4BE1-94C7-7220642EB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781" y="3577463"/>
            <a:ext cx="5760720" cy="223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43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6614</TotalTime>
  <Words>633</Words>
  <Application>Microsoft Office PowerPoint</Application>
  <PresentationFormat>Ekran Gösterisi (4:3)</PresentationFormat>
  <Paragraphs>77</Paragraphs>
  <Slides>43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;cengizhanTOP�U</cp:lastModifiedBy>
  <cp:revision>129</cp:revision>
  <dcterms:created xsi:type="dcterms:W3CDTF">2021-03-26T12:13:53Z</dcterms:created>
  <dcterms:modified xsi:type="dcterms:W3CDTF">2022-02-08T13:08:54Z</dcterms:modified>
</cp:coreProperties>
</file>